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4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4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4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4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4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4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从上面看热气球顶部的特写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从下面看蓝天下的热气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从下面看蓝天下的热气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chemeClr val="accent1">
              <a:hueOff val="114395"/>
              <a:lumOff val="-24974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录"/>
          <p:cNvSpPr txBox="1"/>
          <p:nvPr/>
        </p:nvSpPr>
        <p:spPr>
          <a:xfrm>
            <a:off x="951148" y="734882"/>
            <a:ext cx="1511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56" name="浏览器的渲染引擎…"/>
          <p:cNvSpPr txBox="1"/>
          <p:nvPr/>
        </p:nvSpPr>
        <p:spPr>
          <a:xfrm>
            <a:off x="2789415" y="3832271"/>
            <a:ext cx="18805170" cy="496443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FFFFFF"/>
                </a:solidFill>
              </a:defRPr>
            </a:pPr>
            <a:r>
              <a:t>浏览器的渲染引擎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FFFFFF"/>
                </a:solidFill>
              </a:defRPr>
            </a:pPr>
            <a:r>
              <a:t>浏览器的重绘和重排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FFFFFF"/>
                </a:solidFill>
              </a:defRPr>
            </a:pPr>
            <a:r>
              <a:t>三明全量版的首页优化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FFFFFF"/>
                </a:solidFill>
              </a:defRPr>
            </a:pPr>
            <a:r>
              <a:t>SSR运用的内存泄漏排查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浏览器的重绘和重排"/>
          <p:cNvSpPr txBox="1"/>
          <p:nvPr/>
        </p:nvSpPr>
        <p:spPr>
          <a:xfrm>
            <a:off x="8991600" y="6318249"/>
            <a:ext cx="6400800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浏览器的重绘和重排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重排和重绘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重排和重绘</a:t>
            </a:r>
          </a:p>
        </p:txBody>
      </p:sp>
      <p:sp>
        <p:nvSpPr>
          <p:cNvPr id="201" name="文本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 b="1">
                <a:solidFill>
                  <a:srgbClr val="D5D5D5"/>
                </a:solidFill>
              </a:defRPr>
            </a:pPr>
          </a:p>
        </p:txBody>
      </p:sp>
      <p:sp>
        <p:nvSpPr>
          <p:cNvPr id="202" name="重排：…"/>
          <p:cNvSpPr txBox="1"/>
          <p:nvPr/>
        </p:nvSpPr>
        <p:spPr>
          <a:xfrm>
            <a:off x="1646490" y="4126402"/>
            <a:ext cx="20323835" cy="3200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 b="1">
                <a:solidFill>
                  <a:srgbClr val="D5D5D5"/>
                </a:solidFill>
              </a:defRPr>
            </a:pPr>
            <a:r>
              <a:t>重排：</a:t>
            </a:r>
          </a:p>
          <a:p>
            <a:pPr algn="l" defTabSz="825500">
              <a:defRPr sz="3600" b="1">
                <a:solidFill>
                  <a:srgbClr val="D5D5D5"/>
                </a:solidFill>
              </a:defRPr>
            </a:pPr>
            <a:r>
              <a:t>重新生成元素、重新排列布局，例如元素的宽、高被修改</a:t>
            </a:r>
          </a:p>
          <a:p>
            <a:pPr algn="l" defTabSz="825500">
              <a:defRPr sz="3600" b="1">
                <a:solidFill>
                  <a:srgbClr val="D5D5D5"/>
                </a:solidFill>
              </a:defRPr>
            </a:pPr>
          </a:p>
          <a:p>
            <a:pPr algn="l" defTabSz="825500">
              <a:defRPr sz="3600" b="1">
                <a:solidFill>
                  <a:srgbClr val="D5D5D5"/>
                </a:solidFill>
              </a:defRPr>
            </a:pPr>
            <a:r>
              <a:t>重绘：</a:t>
            </a:r>
          </a:p>
          <a:p>
            <a:pPr algn="l" defTabSz="825500">
              <a:defRPr sz="3600" b="1">
                <a:solidFill>
                  <a:srgbClr val="D5D5D5"/>
                </a:solidFill>
              </a:defRPr>
            </a:pPr>
            <a:r>
              <a:t>某些元素的外观被修改，例如元素的填充颜色</a:t>
            </a:r>
          </a:p>
        </p:txBody>
      </p:sp>
      <p:sp>
        <p:nvSpPr>
          <p:cNvPr id="203" name="性能消耗：重排 &gt; 重绘"/>
          <p:cNvSpPr txBox="1"/>
          <p:nvPr/>
        </p:nvSpPr>
        <p:spPr>
          <a:xfrm>
            <a:off x="9039300" y="9333207"/>
            <a:ext cx="6305399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r>
              <a:t>性能消耗：重排 &gt; 重绘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哪些情况会发生重排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哪些情况会发生重排</a:t>
            </a:r>
          </a:p>
        </p:txBody>
      </p:sp>
      <p:sp>
        <p:nvSpPr>
          <p:cNvPr id="206" name="当DOM的变化影响了几何信息，浏览器需要重新计算元素的几何属性，将元素放在适合的位置，这个过程叫做重排"/>
          <p:cNvSpPr txBox="1"/>
          <p:nvPr/>
        </p:nvSpPr>
        <p:spPr>
          <a:xfrm>
            <a:off x="956897" y="2277961"/>
            <a:ext cx="20323835" cy="13848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当DOM的变化影响了几何信息，浏览器需要重新计算元素的几何属性，将元素放在适合的位置，这个过程叫做重排</a:t>
            </a:r>
          </a:p>
        </p:txBody>
      </p:sp>
      <p:sp>
        <p:nvSpPr>
          <p:cNvPr id="207" name="页面初始化渲染（开销最大的重排）…"/>
          <p:cNvSpPr txBox="1"/>
          <p:nvPr/>
        </p:nvSpPr>
        <p:spPr>
          <a:xfrm>
            <a:off x="2030082" y="5538672"/>
            <a:ext cx="20323835" cy="522138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页面初始化渲染（开销最大的重排）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添加、删除可见DOM元素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改变元素位置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改变元素尺寸，例如：边距、填充边框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改变元素的内容，例如：文字数量、图片大小等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改变浏览器窗口的尺寸，例如：resize事件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某些属性或调用某些计算方法，例如：offsetWidth、offsetHeight等，调用getComputedStyle方法也会触发重排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哪些情况会发生重绘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哪些情况会发生重绘</a:t>
            </a:r>
          </a:p>
        </p:txBody>
      </p:sp>
      <p:sp>
        <p:nvSpPr>
          <p:cNvPr id="210" name="当一个元素外观被改变了，但没有改变布局，重新把元素外观绘制出来的过程叫做重绘"/>
          <p:cNvSpPr txBox="1"/>
          <p:nvPr/>
        </p:nvSpPr>
        <p:spPr>
          <a:xfrm>
            <a:off x="956897" y="260209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当一个元素外观被改变了，但没有改变布局，重新把元素外观绘制出来的过程叫做重绘</a:t>
            </a:r>
          </a:p>
        </p:txBody>
      </p:sp>
      <p:sp>
        <p:nvSpPr>
          <p:cNvPr id="211" name="常见的引起重绘的属性"/>
          <p:cNvSpPr txBox="1"/>
          <p:nvPr/>
        </p:nvSpPr>
        <p:spPr>
          <a:xfrm>
            <a:off x="956897" y="412640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常见的引起重绘的属性</a:t>
            </a:r>
          </a:p>
        </p:txBody>
      </p:sp>
      <p:pic>
        <p:nvPicPr>
          <p:cNvPr id="212" name="重绘.png" descr="重绘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5650712"/>
            <a:ext cx="23075900" cy="7505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性能优化的一些提示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性能优化的一些提示</a:t>
            </a:r>
          </a:p>
        </p:txBody>
      </p:sp>
      <p:sp>
        <p:nvSpPr>
          <p:cNvPr id="215" name="如下写法将会触发三次重排"/>
          <p:cNvSpPr txBox="1"/>
          <p:nvPr/>
        </p:nvSpPr>
        <p:spPr>
          <a:xfrm>
            <a:off x="956897" y="260209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如下写法将会触发三次重排</a:t>
            </a:r>
          </a:p>
        </p:txBody>
      </p:sp>
      <p:pic>
        <p:nvPicPr>
          <p:cNvPr id="216" name="carbon.png" descr="carbon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0369" y="3198863"/>
            <a:ext cx="9763261" cy="4549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7" name="carbon (2).png" descr="carbon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133023"/>
            <a:ext cx="21717000" cy="3835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8" name="线条 线条" descr="线条 线条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359457" y="8220826"/>
            <a:ext cx="1760359" cy="5196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性能优化的一些提示"/>
          <p:cNvSpPr txBox="1"/>
          <p:nvPr/>
        </p:nvSpPr>
        <p:spPr>
          <a:xfrm>
            <a:off x="951148" y="734882"/>
            <a:ext cx="6400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性能优化的一些提示</a:t>
            </a:r>
          </a:p>
        </p:txBody>
      </p:sp>
      <p:sp>
        <p:nvSpPr>
          <p:cNvPr id="222" name="使用文档片段批量操作DOM"/>
          <p:cNvSpPr txBox="1"/>
          <p:nvPr/>
        </p:nvSpPr>
        <p:spPr>
          <a:xfrm>
            <a:off x="1205151" y="260209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使用文档片段批量操作DOM</a:t>
            </a:r>
          </a:p>
        </p:txBody>
      </p:sp>
      <p:pic>
        <p:nvPicPr>
          <p:cNvPr id="223" name="线条 线条" descr="线条 线条"/>
          <p:cNvPicPr/>
          <p:nvPr/>
        </p:nvPicPr>
        <p:blipFill>
          <a:blip r:embed="rId1"/>
          <a:stretch>
            <a:fillRect/>
          </a:stretch>
        </p:blipFill>
        <p:spPr>
          <a:xfrm rot="150899">
            <a:off x="11051052" y="7324043"/>
            <a:ext cx="1262460" cy="519688"/>
          </a:xfrm>
          <a:prstGeom prst="rect">
            <a:avLst/>
          </a:prstGeom>
        </p:spPr>
      </p:pic>
      <p:pic>
        <p:nvPicPr>
          <p:cNvPr id="225" name="carbon (3).png" descr="carbon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14" y="4198086"/>
            <a:ext cx="10359160" cy="79025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057" y="6110207"/>
            <a:ext cx="11371497" cy="29664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三明全量版首页优化"/>
          <p:cNvSpPr txBox="1"/>
          <p:nvPr/>
        </p:nvSpPr>
        <p:spPr>
          <a:xfrm>
            <a:off x="9340850" y="6318249"/>
            <a:ext cx="6400800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三明全量版首页优化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登录首页和portal的优化"/>
          <p:cNvSpPr txBox="1"/>
          <p:nvPr/>
        </p:nvSpPr>
        <p:spPr>
          <a:xfrm>
            <a:off x="951148" y="734882"/>
            <a:ext cx="7654609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登录首页和portal的优化</a:t>
            </a:r>
          </a:p>
        </p:txBody>
      </p:sp>
      <p:pic>
        <p:nvPicPr>
          <p:cNvPr id="231" name="截屏2023-03-06 10.49.43.png" descr="截屏2023-03-06 10.49.4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214" y="2261394"/>
            <a:ext cx="12067035" cy="6537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2" name="截屏2023-03-06 10.50.12.png" descr="截屏2023-03-06 10.50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604" y="5985474"/>
            <a:ext cx="12172669" cy="726464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rvice worker"/>
          <p:cNvSpPr txBox="1"/>
          <p:nvPr/>
        </p:nvSpPr>
        <p:spPr>
          <a:xfrm>
            <a:off x="951148" y="802162"/>
            <a:ext cx="5120451" cy="944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Service worker</a:t>
            </a:r>
          </a:p>
        </p:txBody>
      </p:sp>
      <p:sp>
        <p:nvSpPr>
          <p:cNvPr id="235" name="W3C组织在2014年5月提出过Service Worker这样的HTML5 API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W3C组织在2014年5月提出过Service Worker这样的HTML5 API</a:t>
            </a:r>
          </a:p>
        </p:txBody>
      </p:sp>
      <p:sp>
        <p:nvSpPr>
          <p:cNvPr id="236" name="Sw是浏览器的一个高级特性，本质是web worker的另一个实例，独立于网页运行的脚本"/>
          <p:cNvSpPr txBox="1"/>
          <p:nvPr/>
        </p:nvSpPr>
        <p:spPr>
          <a:xfrm>
            <a:off x="984481" y="3434151"/>
            <a:ext cx="20323835" cy="673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200" b="1"/>
            </a:lvl1pPr>
          </a:lstStyle>
          <a:p>
            <a:r>
              <a:t>Sw是浏览器的一个高级特性，本质是web worker的另一个实例，独立于网页运行的脚本</a:t>
            </a:r>
          </a:p>
        </p:txBody>
      </p:sp>
      <p:sp>
        <p:nvSpPr>
          <p:cNvPr id="237" name="特点…"/>
          <p:cNvSpPr txBox="1"/>
          <p:nvPr/>
        </p:nvSpPr>
        <p:spPr>
          <a:xfrm>
            <a:off x="1012453" y="5393922"/>
            <a:ext cx="21531582" cy="551088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FFFFFF"/>
                </a:solidFill>
              </a:defRPr>
            </a:pPr>
            <a:r>
              <a:t>特点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3800">
                <a:solidFill>
                  <a:srgbClr val="FFFFFF"/>
                </a:solidFill>
              </a:defRPr>
            </a:pPr>
            <a:r>
              <a:t>独立于主线程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3800">
                <a:solidFill>
                  <a:srgbClr val="FFFFFF"/>
                </a:solidFill>
              </a:defRPr>
            </a:pPr>
            <a:r>
              <a:t>拦截所有网站的请求并返回缓存文件，基于fetch API。配合cacheStorage来管理页面缓存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3800">
                <a:solidFill>
                  <a:srgbClr val="FFFFFF"/>
                </a:solidFill>
              </a:defRPr>
            </a:pPr>
            <a:r>
              <a:t>无法操作DOM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3800">
                <a:solidFill>
                  <a:srgbClr val="FFFFFF"/>
                </a:solidFill>
              </a:defRPr>
            </a:pPr>
            <a:r>
              <a:t>必须是https协议才能使用，或者基于本地的localhost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V8的代码缓存机制"/>
          <p:cNvSpPr txBox="1"/>
          <p:nvPr/>
        </p:nvSpPr>
        <p:spPr>
          <a:xfrm>
            <a:off x="8991600" y="6318249"/>
            <a:ext cx="583222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V8的代码缓存机制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浏览器的渲染引擎"/>
          <p:cNvSpPr txBox="1"/>
          <p:nvPr/>
        </p:nvSpPr>
        <p:spPr>
          <a:xfrm>
            <a:off x="9340850" y="6318249"/>
            <a:ext cx="5702300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浏览器的渲染引擎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热启动和冷启动"/>
          <p:cNvSpPr txBox="1"/>
          <p:nvPr/>
        </p:nvSpPr>
        <p:spPr>
          <a:xfrm>
            <a:off x="951148" y="734882"/>
            <a:ext cx="5003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热启动和冷启动</a:t>
            </a:r>
          </a:p>
        </p:txBody>
      </p:sp>
      <p:pic>
        <p:nvPicPr>
          <p:cNvPr id="242" name="V8.png" descr="V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99" y="2711618"/>
            <a:ext cx="21681402" cy="108754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具体代码演示"/>
          <p:cNvSpPr txBox="1"/>
          <p:nvPr/>
        </p:nvSpPr>
        <p:spPr>
          <a:xfrm>
            <a:off x="10039350" y="6318249"/>
            <a:ext cx="4305300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具体代码演示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优化前后性能数据对比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优化前后性能数据对比</a:t>
            </a:r>
          </a:p>
        </p:txBody>
      </p:sp>
      <p:sp>
        <p:nvSpPr>
          <p:cNvPr id="247" name="FCP(first contentful paint) 首次内容渲染即首屏时间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FCP(first contentful paint) 首次内容渲染即首屏时间</a:t>
            </a:r>
          </a:p>
        </p:txBody>
      </p:sp>
      <p:pic>
        <p:nvPicPr>
          <p:cNvPr id="248" name="截屏2023-03-06 10.01.46.png" descr="截屏2023-03-06 10.01.4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196" y="8241289"/>
            <a:ext cx="13499640" cy="510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截屏2023-03-06 10.00.32.png" descr="截屏2023-03-06 10.00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9" y="3155988"/>
            <a:ext cx="12587254" cy="4782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优化前：FCP: 1800ms"/>
          <p:cNvSpPr txBox="1"/>
          <p:nvPr/>
        </p:nvSpPr>
        <p:spPr>
          <a:xfrm>
            <a:off x="16467475" y="3155988"/>
            <a:ext cx="6257240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r>
              <a:t>优化前：FCP: 1800ms</a:t>
            </a:r>
          </a:p>
        </p:txBody>
      </p:sp>
      <p:pic>
        <p:nvPicPr>
          <p:cNvPr id="251" name="线条 线条" descr="线条 线条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8339801" y="6435307"/>
            <a:ext cx="2173649" cy="519688"/>
          </a:xfrm>
          <a:prstGeom prst="rect">
            <a:avLst/>
          </a:prstGeom>
        </p:spPr>
      </p:pic>
      <p:sp>
        <p:nvSpPr>
          <p:cNvPr id="253" name="优化前：FCP: 626ms"/>
          <p:cNvSpPr txBox="1"/>
          <p:nvPr/>
        </p:nvSpPr>
        <p:spPr>
          <a:xfrm>
            <a:off x="16467475" y="9229950"/>
            <a:ext cx="5918303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r>
              <a:t>优化前：FCP: 626ms</a:t>
            </a:r>
          </a:p>
        </p:txBody>
      </p:sp>
      <p:sp>
        <p:nvSpPr>
          <p:cNvPr id="254" name="约60%"/>
          <p:cNvSpPr txBox="1"/>
          <p:nvPr/>
        </p:nvSpPr>
        <p:spPr>
          <a:xfrm>
            <a:off x="20125190" y="6140132"/>
            <a:ext cx="3616638" cy="9525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r>
              <a:t>约60%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SR运用的内存泄漏排查"/>
          <p:cNvSpPr txBox="1"/>
          <p:nvPr/>
        </p:nvSpPr>
        <p:spPr>
          <a:xfrm>
            <a:off x="8286115" y="6318249"/>
            <a:ext cx="781177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SSR运用的内存泄漏排查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SR vs SSR"/>
          <p:cNvSpPr txBox="1"/>
          <p:nvPr/>
        </p:nvSpPr>
        <p:spPr>
          <a:xfrm>
            <a:off x="10128408" y="6385530"/>
            <a:ext cx="4127184" cy="944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CSR vs SSR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使用node-inspector排查内存泄漏的步骤"/>
          <p:cNvSpPr txBox="1"/>
          <p:nvPr/>
        </p:nvSpPr>
        <p:spPr>
          <a:xfrm>
            <a:off x="951148" y="734882"/>
            <a:ext cx="12893359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使用node-inspector排查内存泄漏的步骤</a:t>
            </a:r>
          </a:p>
        </p:txBody>
      </p:sp>
      <p:sp>
        <p:nvSpPr>
          <p:cNvPr id="261" name="输入指令 node —inspect server.js 启动入口文件"/>
          <p:cNvSpPr txBox="1"/>
          <p:nvPr/>
        </p:nvSpPr>
        <p:spPr>
          <a:xfrm>
            <a:off x="956897" y="261339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输入指令 node —inspect server.js 启动入口文件</a:t>
            </a: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591" y="5701405"/>
            <a:ext cx="9851185" cy="48959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3" name="点击chrome devtool中的nodejs图标"/>
          <p:cNvSpPr txBox="1"/>
          <p:nvPr/>
        </p:nvSpPr>
        <p:spPr>
          <a:xfrm>
            <a:off x="956897" y="4149002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点击chrome devtool中的nodejs图标</a:t>
            </a:r>
          </a:p>
        </p:txBody>
      </p:sp>
      <p:pic>
        <p:nvPicPr>
          <p:cNvPr id="26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9" y="4555748"/>
            <a:ext cx="9458401" cy="850992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内存泄漏的表现"/>
          <p:cNvSpPr txBox="1"/>
          <p:nvPr/>
        </p:nvSpPr>
        <p:spPr>
          <a:xfrm>
            <a:off x="951148" y="734882"/>
            <a:ext cx="5003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内存泄漏的表现</a:t>
            </a:r>
          </a:p>
        </p:txBody>
      </p:sp>
      <p:sp>
        <p:nvSpPr>
          <p:cNvPr id="267" name="经过获取多次内存快照，内存快照的大小呈递增趋势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经过获取多次内存快照，内存快照的大小呈递增趋势</a:t>
            </a:r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214" y="4007660"/>
            <a:ext cx="8197573" cy="82834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降序排列retained Size 列"/>
          <p:cNvSpPr txBox="1"/>
          <p:nvPr/>
        </p:nvSpPr>
        <p:spPr>
          <a:xfrm>
            <a:off x="951148" y="734882"/>
            <a:ext cx="812120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降序排列retained Size 列</a:t>
            </a:r>
          </a:p>
        </p:txBody>
      </p:sp>
      <p:sp>
        <p:nvSpPr>
          <p:cNvPr id="271" name="文本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 b="1">
                <a:solidFill>
                  <a:srgbClr val="D5D5D5"/>
                </a:solidFill>
              </a:defRPr>
            </a:pPr>
          </a:p>
        </p:txBody>
      </p:sp>
      <p:pic>
        <p:nvPicPr>
          <p:cNvPr id="272" name="截屏2023-03-06 23.13.55.png" descr="截屏2023-03-06 23.13.5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4204" y="4404552"/>
            <a:ext cx="17535592" cy="74896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查找可能的内存泄漏点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查找可能的内存泄漏点</a:t>
            </a:r>
          </a:p>
        </p:txBody>
      </p:sp>
      <p:sp>
        <p:nvSpPr>
          <p:cNvPr id="275" name="在服务端代码（entry-server.js）中执行了多次sentry的初始化操作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在服务端代码（entry-server.js）中执行了多次sentry的初始化操作</a:t>
            </a:r>
          </a:p>
        </p:txBody>
      </p:sp>
      <p:pic>
        <p:nvPicPr>
          <p:cNvPr id="276" name="截屏2023-03-06 23.15.49.png" descr="截屏2023-03-06 23.15.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4" y="3155988"/>
            <a:ext cx="12000647" cy="90392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7" name="截屏2023-03-06 23.17.49.png" descr="截屏2023-03-06 23.17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85" y="3456412"/>
            <a:ext cx="11468920" cy="71859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查找可能的内存泄漏点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查找可能的内存泄漏点</a:t>
            </a:r>
          </a:p>
        </p:txBody>
      </p:sp>
      <p:sp>
        <p:nvSpPr>
          <p:cNvPr id="280" name="将sentry初始化操作移动到客户端代码(entry-client.js)中即可解决内存泄漏问题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将sentry初始化操作移动到客户端代码(entry-client.js)中即可解决内存泄漏问题</a:t>
            </a:r>
          </a:p>
        </p:txBody>
      </p:sp>
      <p:pic>
        <p:nvPicPr>
          <p:cNvPr id="281" name="截屏2023-03-06 23.27.06.png" descr="截屏2023-03-06 23.27.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016" y="3703227"/>
            <a:ext cx="13048766" cy="889227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渲染过程"/>
          <p:cNvSpPr txBox="1"/>
          <p:nvPr/>
        </p:nvSpPr>
        <p:spPr>
          <a:xfrm>
            <a:off x="951148" y="734882"/>
            <a:ext cx="2908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渲染过程</a:t>
            </a:r>
          </a:p>
        </p:txBody>
      </p:sp>
      <p:sp>
        <p:nvSpPr>
          <p:cNvPr id="161" name="渲染引擎从网络层获取到请求的文档内容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渲染引擎从网络层获取到请求的文档内容</a:t>
            </a:r>
          </a:p>
        </p:txBody>
      </p:sp>
      <p:grpSp>
        <p:nvGrpSpPr>
          <p:cNvPr id="164" name="渲染过程.png"/>
          <p:cNvGrpSpPr/>
          <p:nvPr/>
        </p:nvGrpSpPr>
        <p:grpSpPr>
          <a:xfrm>
            <a:off x="1879600" y="5746750"/>
            <a:ext cx="20624800" cy="2222500"/>
            <a:chOff x="0" y="0"/>
            <a:chExt cx="20624800" cy="2222500"/>
          </a:xfrm>
        </p:grpSpPr>
        <p:pic>
          <p:nvPicPr>
            <p:cNvPr id="163" name="渲染过程.png" descr="渲染过程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800" y="50800"/>
              <a:ext cx="20523200" cy="2120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渲染过程.png" descr="渲染过程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624800" cy="222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OM树的构建"/>
          <p:cNvSpPr txBox="1"/>
          <p:nvPr/>
        </p:nvSpPr>
        <p:spPr>
          <a:xfrm>
            <a:off x="951148" y="734882"/>
            <a:ext cx="4602862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DOM树的构建</a:t>
            </a:r>
          </a:p>
        </p:txBody>
      </p:sp>
      <p:sp>
        <p:nvSpPr>
          <p:cNvPr id="167" name="浏览器无法直接理解和使用HTML，需要将HTML转换为浏览器能够立即的结构——DOM树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浏览器无法直接理解和使用HTML，需要将HTML转换为浏览器能够立即的结构——DOM树</a:t>
            </a:r>
          </a:p>
        </p:txBody>
      </p:sp>
      <p:pic>
        <p:nvPicPr>
          <p:cNvPr id="168" name="carbon (10).png" descr="carbon (10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100" y="4028242"/>
            <a:ext cx="9894917" cy="90050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9" name="线条 线条" descr="线条 线条"/>
          <p:cNvPicPr/>
          <p:nvPr/>
        </p:nvPicPr>
        <p:blipFill>
          <a:blip r:embed="rId2"/>
          <a:stretch>
            <a:fillRect/>
          </a:stretch>
        </p:blipFill>
        <p:spPr>
          <a:xfrm>
            <a:off x="10891766" y="7889521"/>
            <a:ext cx="1371601" cy="519688"/>
          </a:xfrm>
          <a:prstGeom prst="rect">
            <a:avLst/>
          </a:prstGeom>
        </p:spPr>
      </p:pic>
      <p:pic>
        <p:nvPicPr>
          <p:cNvPr id="171" name="无标题-2023-01-18-1023.png" descr="无标题-2023-01-18-10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599" y="4335066"/>
            <a:ext cx="11239440" cy="839143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构建CSSOM树"/>
          <p:cNvSpPr txBox="1"/>
          <p:nvPr/>
        </p:nvSpPr>
        <p:spPr>
          <a:xfrm>
            <a:off x="951148" y="734882"/>
            <a:ext cx="4811015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构建CSSOM树</a:t>
            </a:r>
          </a:p>
        </p:txBody>
      </p:sp>
      <p:sp>
        <p:nvSpPr>
          <p:cNvPr id="174" name="CSSOM(CSS Object Model),浏览器需要把CSS转化为浏览器可以操作的东西-CSSOM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CSSOM(CSS Object Model),浏览器需要把CSS转化为浏览器可以操作的东西-CSSOM</a:t>
            </a:r>
          </a:p>
        </p:txBody>
      </p:sp>
      <p:pic>
        <p:nvPicPr>
          <p:cNvPr id="175" name="carbon (11).png" descr="carbon (1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80" y="3155988"/>
            <a:ext cx="5693457" cy="104838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CSSOm.png" descr="CSS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295" y="4293272"/>
            <a:ext cx="14725065" cy="58971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线条 线条" descr="线条 线条"/>
          <p:cNvPicPr/>
          <p:nvPr/>
        </p:nvPicPr>
        <p:blipFill>
          <a:blip r:embed="rId3"/>
          <a:stretch>
            <a:fillRect/>
          </a:stretch>
        </p:blipFill>
        <p:spPr>
          <a:xfrm>
            <a:off x="6938940" y="6598156"/>
            <a:ext cx="1371600" cy="5196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构建渲染树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构建渲染树</a:t>
            </a:r>
          </a:p>
        </p:txBody>
      </p:sp>
      <p:sp>
        <p:nvSpPr>
          <p:cNvPr id="181" name="HTML中的可视指令和CSSOM树的样式数据结合起来创建渲染树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HTML中的可视指令和CSSOM树的样式数据结合起来创建渲染树</a:t>
            </a:r>
          </a:p>
        </p:txBody>
      </p:sp>
      <p:sp>
        <p:nvSpPr>
          <p:cNvPr id="182" name="浏览器会做以下几个事情"/>
          <p:cNvSpPr txBox="1"/>
          <p:nvPr/>
        </p:nvSpPr>
        <p:spPr>
          <a:xfrm>
            <a:off x="1049892" y="3738297"/>
            <a:ext cx="68199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r>
              <a:t>浏览器会做以下几个事情</a:t>
            </a:r>
          </a:p>
        </p:txBody>
      </p:sp>
      <p:sp>
        <p:nvSpPr>
          <p:cNvPr id="183" name="从根节点开始，遍历可见节点。一些节点（script、meta标签等）会被忽略。通过样式隐藏的节点也会被忽略(display: none)…"/>
          <p:cNvSpPr txBox="1"/>
          <p:nvPr/>
        </p:nvSpPr>
        <p:spPr>
          <a:xfrm>
            <a:off x="1099379" y="6289729"/>
            <a:ext cx="19303806" cy="371927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spcBef>
                <a:spcPts val="4500"/>
              </a:spcBef>
              <a:buSzPct val="100000"/>
              <a:buAutoNum type="arabicPeriod"/>
              <a:defRPr sz="3400">
                <a:solidFill>
                  <a:srgbClr val="FFFFFF"/>
                </a:solidFill>
              </a:defRPr>
            </a:pPr>
            <a:r>
              <a:t>从根节点开始，遍历可见节点。一些节点（script、meta标签等）会被忽略。通过样式隐藏的节点也会被忽略(display: none)</a:t>
            </a:r>
          </a:p>
          <a:p>
            <a:pPr marL="889000" indent="-889000" algn="l">
              <a:spcBef>
                <a:spcPts val="4500"/>
              </a:spcBef>
              <a:buSzPct val="100000"/>
              <a:buAutoNum type="arabicPeriod"/>
              <a:defRPr sz="3400">
                <a:solidFill>
                  <a:srgbClr val="FFFFFF"/>
                </a:solidFill>
              </a:defRPr>
            </a:pPr>
            <a:r>
              <a:t>浏览器为每个可见节点应用相对应的CSSOM规则并应用这些样式规则</a:t>
            </a:r>
          </a:p>
          <a:p>
            <a:pPr marL="889000" indent="-889000" algn="l">
              <a:spcBef>
                <a:spcPts val="4500"/>
              </a:spcBef>
              <a:buSzPct val="100000"/>
              <a:buAutoNum type="arabicPeriod"/>
              <a:defRPr sz="3400">
                <a:solidFill>
                  <a:srgbClr val="FFFFFF"/>
                </a:solidFill>
              </a:defRPr>
            </a:pPr>
            <a:r>
              <a:t>释放出通过计算样式得到的可见节点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渲染树布局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渲染树布局</a:t>
            </a:r>
          </a:p>
        </p:txBody>
      </p:sp>
      <p:sp>
        <p:nvSpPr>
          <p:cNvPr id="186" name="渲染树构建好之后还需要计算元素的位置和大小，称为布局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渲染树构建好之后还需要计算元素的位置和大小，称为布局</a:t>
            </a:r>
          </a:p>
        </p:txBody>
      </p:sp>
      <p:sp>
        <p:nvSpPr>
          <p:cNvPr id="187" name="从根渲染器开始进行递归渲染，为每一个需要计算几何信息的渲染器提供信息。计算出每个节点在屏幕上显示的准确位置"/>
          <p:cNvSpPr txBox="1"/>
          <p:nvPr/>
        </p:nvSpPr>
        <p:spPr>
          <a:xfrm>
            <a:off x="2778238" y="5399750"/>
            <a:ext cx="18827525" cy="15824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500"/>
              </a:spcBef>
              <a:defRPr sz="3800">
                <a:solidFill>
                  <a:srgbClr val="FFFFFF"/>
                </a:solidFill>
              </a:defRPr>
            </a:lvl1pPr>
          </a:lstStyle>
          <a:p>
            <a:r>
              <a:t>从根渲染器开始进行递归渲染，为每一个需要计算几何信息的渲染器提供信息。计算出每个节点在屏幕上显示的准确位置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绘制渲染树"/>
          <p:cNvSpPr txBox="1"/>
          <p:nvPr/>
        </p:nvSpPr>
        <p:spPr>
          <a:xfrm>
            <a:off x="951148" y="734882"/>
            <a:ext cx="3606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绘制渲染树</a:t>
            </a:r>
          </a:p>
        </p:txBody>
      </p:sp>
      <p:sp>
        <p:nvSpPr>
          <p:cNvPr id="190" name="遍历渲染器树后调用渲染器的paint()方法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遍历渲染器树后调用渲染器的paint()方法</a:t>
            </a:r>
          </a:p>
        </p:txBody>
      </p:sp>
      <p:pic>
        <p:nvPicPr>
          <p:cNvPr id="191" name="绘制.png" descr="绘制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565" y="5132575"/>
            <a:ext cx="16776701" cy="5130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不会等待所有HTML解析完成后才开始构建和布局渲染树，会先解析和显示部分内容。并持续处理从网络接收的剩下的内容。"/>
          <p:cNvSpPr txBox="1"/>
          <p:nvPr/>
        </p:nvSpPr>
        <p:spPr>
          <a:xfrm>
            <a:off x="1157417" y="4084064"/>
            <a:ext cx="4791294" cy="722782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spcBef>
                <a:spcPts val="4500"/>
              </a:spcBef>
              <a:defRPr sz="40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不会等待所有HTML解析完成后才开始构建和布局渲染树，会先解析和显示部分内容。并持续处理从网络接收的剩下的内容。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脚本和样式的处理顺序"/>
          <p:cNvSpPr txBox="1"/>
          <p:nvPr/>
        </p:nvSpPr>
        <p:spPr>
          <a:xfrm>
            <a:off x="951148" y="734882"/>
            <a:ext cx="7099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FFFFFF"/>
                </a:solidFill>
              </a:defRPr>
            </a:lvl1pPr>
          </a:lstStyle>
          <a:p>
            <a:r>
              <a:t>脚本和样式的处理顺序</a:t>
            </a:r>
          </a:p>
        </p:txBody>
      </p:sp>
      <p:sp>
        <p:nvSpPr>
          <p:cNvPr id="195" name="当HTML解析器遇到&lt;script&gt;标签的时候会立即解析和执行该标签里面的代码。此通过是同步的。"/>
          <p:cNvSpPr txBox="1"/>
          <p:nvPr/>
        </p:nvSpPr>
        <p:spPr>
          <a:xfrm>
            <a:off x="984481" y="2116885"/>
            <a:ext cx="20323835" cy="736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825500">
              <a:defRPr sz="3600" b="1">
                <a:solidFill>
                  <a:srgbClr val="D5D5D5"/>
                </a:solidFill>
              </a:defRPr>
            </a:lvl1pPr>
          </a:lstStyle>
          <a:p>
            <a:r>
              <a:t>当HTML解析器遇到&lt;script&gt;标签的时候会立即解析和执行该标签里面的代码。此通过是同步的。</a:t>
            </a:r>
          </a:p>
        </p:txBody>
      </p:sp>
      <p:sp>
        <p:nvSpPr>
          <p:cNvPr id="196" name="defer 和 async:…"/>
          <p:cNvSpPr txBox="1"/>
          <p:nvPr/>
        </p:nvSpPr>
        <p:spPr>
          <a:xfrm>
            <a:off x="2030082" y="4596276"/>
            <a:ext cx="20323835" cy="452344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sz="3600" b="1">
                <a:solidFill>
                  <a:srgbClr val="D5D5D5"/>
                </a:solidFill>
              </a:defRPr>
            </a:pPr>
            <a:r>
              <a:t>defer 和 async:</a:t>
            </a:r>
          </a:p>
          <a:p>
            <a:pPr algn="l" defTabSz="825500">
              <a:defRPr sz="3600" b="1">
                <a:solidFill>
                  <a:srgbClr val="D5D5D5"/>
                </a:solidFill>
              </a:defRPr>
            </a:pP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当浏览器遇到async的script变迁的时候会立即下载执行，同时继续加载页面。解决了阻塞问题，但是async下载的脚本具体什么时候执行就不太确定了，如果脚本需要修改DOM元素的就有可能会出错，适合第三方脚本</a:t>
            </a:r>
          </a:p>
          <a:p>
            <a:pPr marL="666750" indent="-666750" algn="l" defTabSz="825500">
              <a:buSzPct val="100000"/>
              <a:buAutoNum type="arabicPeriod"/>
              <a:defRPr sz="3600" b="1">
                <a:solidFill>
                  <a:srgbClr val="D5D5D5"/>
                </a:solidFill>
              </a:defRPr>
            </a:pPr>
            <a:r>
              <a:t>当浏览器解析器遇到defer属性的时候，浏览器会下载script，但是不管脚本是不是下载完了都会等到HTML解析完成后执行脚本。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1740</Words>
  <Application>WPS 演示</Application>
  <PresentationFormat/>
  <Paragraphs>146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Helvetica Neue</vt:lpstr>
      <vt:lpstr>Helvetica Neue Medium</vt:lpstr>
      <vt:lpstr>微软雅黑</vt:lpstr>
      <vt:lpstr>Arial Unicode MS</vt:lpstr>
      <vt:lpstr>30_BasicColor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____ZSY_____</cp:lastModifiedBy>
  <cp:revision>1</cp:revision>
  <dcterms:created xsi:type="dcterms:W3CDTF">2025-08-18T01:20:18Z</dcterms:created>
  <dcterms:modified xsi:type="dcterms:W3CDTF">2025-08-18T01:20:18Z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4BEF4A159F6C406CAB8F21B9CABED086_12</vt:lpwstr>
  </property>
  <property fmtid="{D5CDD505-2E9C-101B-9397-08002B2CF9AE}" pid="3" name="KSOProductBuildVer">
    <vt:lpwstr>2052-12.1.0.21915</vt:lpwstr>
  </property>
</Properties>
</file>